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C4CBA7-F2D0-935A-C72B-3B5A346638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BA9271-EEC0-0822-CD1C-4C276E352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1F43FE-1D1C-3D84-58CB-A137A77D2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D882-FD4D-4773-8476-DAE745ABA566}" type="datetimeFigureOut">
              <a:rPr lang="es-ES" smtClean="0"/>
              <a:t>22/10/2022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48DAB-D149-1A66-57E6-A7F4A4BAA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1A1E7E-847B-E7A0-8381-419E9AF0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FAE55-C065-4867-87C2-DEB34EC265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1812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541DD-E483-7B15-E97F-88795E74E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E1FDCDA-5BDA-6954-BF77-072CCB308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4C4928-2670-1535-BA42-862319F79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D882-FD4D-4773-8476-DAE745ABA566}" type="datetimeFigureOut">
              <a:rPr lang="es-ES" smtClean="0"/>
              <a:t>22/10/2022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C0A9DB-E939-640D-CE01-76B6723CD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CED317-B9BA-415B-776E-509F6CA56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FAE55-C065-4867-87C2-DEB34EC265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7751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1C44B75-78F8-94AD-D73E-EBA63423DB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CFCFC63-B611-569D-5BD6-F28B759BF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0A6EC8-2AEB-ACCE-30A5-9B762A7B3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D882-FD4D-4773-8476-DAE745ABA566}" type="datetimeFigureOut">
              <a:rPr lang="es-ES" smtClean="0"/>
              <a:t>22/10/2022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22BBE4-34B9-77C6-4D6D-2A8B42A7D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00251D-4580-CA28-EBE8-709AF6112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FAE55-C065-4867-87C2-DEB34EC265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1494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2A33B-3296-6430-67E4-AA15AE8F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0EEA98-A397-790B-5BD3-BBED320E1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54F312-4B08-4020-7B92-4C7F7B30D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D882-FD4D-4773-8476-DAE745ABA566}" type="datetimeFigureOut">
              <a:rPr lang="es-ES" smtClean="0"/>
              <a:t>22/10/2022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074B4C-5259-5A52-0F78-52BE44B6B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BD8EA4-CD54-9FFC-8E29-2E434BD3B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FAE55-C065-4867-87C2-DEB34EC265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385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91640-8F53-9566-F637-D618AFD1B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1E3732-A1B3-114E-487F-EA8B961C6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E981AC-8B06-90C9-03BC-F21BFFD90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D882-FD4D-4773-8476-DAE745ABA566}" type="datetimeFigureOut">
              <a:rPr lang="es-ES" smtClean="0"/>
              <a:t>22/10/2022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ED44F5-C6C2-59FB-28DB-58B474B39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DF4D06-2A4E-3DA8-F957-F06B51C3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FAE55-C065-4867-87C2-DEB34EC265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2174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FD791-33BD-B31D-D23A-3DD4F6F6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2B41D4-927F-59B9-16ED-EC61B27DC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A9B4D75-0747-5B2A-9E8B-BEE97D969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B2EF18-B0DF-A12B-007C-CFB011F2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D882-FD4D-4773-8476-DAE745ABA566}" type="datetimeFigureOut">
              <a:rPr lang="es-ES" smtClean="0"/>
              <a:t>22/10/2022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E23FF0-8B8F-0A07-D46D-30B73079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A6A93E-E436-4699-8BBB-1D2DA7EC4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FAE55-C065-4867-87C2-DEB34EC265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613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38C27-C435-D138-4630-0C2BCF75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2B5E81-9139-CDAF-51EB-DCFE79E5D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6620A4-3557-DCD6-B909-D928B940C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1368622-52D1-D143-75B2-50D0B574F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3D39DD9-8F00-D308-6D42-DABFED28B9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0E4568D-6530-DF9B-65D3-1CE8F77C3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D882-FD4D-4773-8476-DAE745ABA566}" type="datetimeFigureOut">
              <a:rPr lang="es-ES" smtClean="0"/>
              <a:t>22/10/2022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8052B23-BAD6-6F76-EEEF-18B9A0103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603E2D5-902C-A486-67F9-75490493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FAE55-C065-4867-87C2-DEB34EC265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070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66742-B2E2-0574-DDA4-A3D2A683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9CCF035-B13F-5888-84C8-4B39A32F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D882-FD4D-4773-8476-DAE745ABA566}" type="datetimeFigureOut">
              <a:rPr lang="es-ES" smtClean="0"/>
              <a:t>22/10/2022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C22CCF3-61A8-D0C3-64C7-11089B5B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7CF2C54-7BAE-C807-7731-E589A685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FAE55-C065-4867-87C2-DEB34EC265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1647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8B4B84-EB38-8C46-D271-AEE69E2B0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D882-FD4D-4773-8476-DAE745ABA566}" type="datetimeFigureOut">
              <a:rPr lang="es-ES" smtClean="0"/>
              <a:t>22/10/2022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B4865A4-0A95-B0F8-603D-FF140F03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4D8568-8205-9386-30CD-C3F74CEF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FAE55-C065-4867-87C2-DEB34EC265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4256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7A8B6-FC29-91D6-4619-9F89E43F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981911-38A7-8A97-64D7-9DBB20A5B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8684A2-F9F7-6072-B906-D26F324DE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991361-D5FD-4EFB-E800-59504FD3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D882-FD4D-4773-8476-DAE745ABA566}" type="datetimeFigureOut">
              <a:rPr lang="es-ES" smtClean="0"/>
              <a:t>22/10/2022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24629C-496D-9CF5-7964-D4CD81889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1BB6E4-E49A-D472-F1F7-CD4D7AB84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FAE55-C065-4867-87C2-DEB34EC265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798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27A1F-6747-244F-2E6A-B2B8D62E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B038458-091D-8453-0C3A-2A15484B89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A61F49-B1D7-F1D0-E32D-D4D1E84D6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A38EB4-60A7-920A-F7FF-941206C62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D882-FD4D-4773-8476-DAE745ABA566}" type="datetimeFigureOut">
              <a:rPr lang="es-ES" smtClean="0"/>
              <a:t>22/10/2022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DF8C7D-8DD4-E64E-3A6F-0C2EFBE52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AC45A3-AC75-1232-AE84-A9DD4C72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FAE55-C065-4867-87C2-DEB34EC265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9326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DDAAD11-9070-6EF2-2BC9-55EC17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E770AB-B73B-628D-0A8A-47EA91DE0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575810-76FC-F719-1286-C6A4E50A82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3D882-FD4D-4773-8476-DAE745ABA566}" type="datetimeFigureOut">
              <a:rPr lang="es-ES" smtClean="0"/>
              <a:t>22/10/2022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E2E0E1-12DF-B57C-3C12-DCC748C78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188627-2554-E30D-79A8-91CA2981D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FAE55-C065-4867-87C2-DEB34EC265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811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a-caja-de-irene.blogspot.com/2016/02/dibujame-un-monigote.html" TargetMode="Externa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176D7FB-2B30-8EC5-6590-84FD6C8AB612}"/>
              </a:ext>
            </a:extLst>
          </p:cNvPr>
          <p:cNvSpPr txBox="1"/>
          <p:nvPr/>
        </p:nvSpPr>
        <p:spPr>
          <a:xfrm>
            <a:off x="9662160" y="314960"/>
            <a:ext cx="22656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b="1" dirty="0">
                <a:latin typeface="Verdana" panose="020B0604030504040204" pitchFamily="34" charset="0"/>
                <a:ea typeface="Verdana" panose="020B0604030504040204" pitchFamily="34" charset="0"/>
              </a:rPr>
              <a:t>42Blockers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1713DD3-6281-4E44-7E62-F779166E9238}"/>
              </a:ext>
            </a:extLst>
          </p:cNvPr>
          <p:cNvSpPr txBox="1"/>
          <p:nvPr/>
        </p:nvSpPr>
        <p:spPr>
          <a:xfrm>
            <a:off x="538480" y="314960"/>
            <a:ext cx="94589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 err="1">
                <a:latin typeface="Verdana" panose="020B0604030504040204" pitchFamily="34" charset="0"/>
                <a:ea typeface="Verdana" panose="020B0604030504040204" pitchFamily="34" charset="0"/>
              </a:rPr>
              <a:t>Share&amp;Care</a:t>
            </a:r>
            <a:endParaRPr lang="es-ES" sz="25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61F8F8-C3EE-7056-CF98-8FEDFABD9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437" y="245015"/>
            <a:ext cx="618819" cy="540000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CBADBEB-AFF5-5125-7B76-92A26D9A261B}"/>
              </a:ext>
            </a:extLst>
          </p:cNvPr>
          <p:cNvCxnSpPr/>
          <p:nvPr/>
        </p:nvCxnSpPr>
        <p:spPr>
          <a:xfrm>
            <a:off x="0" y="93472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92FC163-FE98-71EF-F69A-C132BBFE906D}"/>
              </a:ext>
            </a:extLst>
          </p:cNvPr>
          <p:cNvCxnSpPr/>
          <p:nvPr/>
        </p:nvCxnSpPr>
        <p:spPr>
          <a:xfrm>
            <a:off x="0" y="95504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Objetivo 9 - AGUA INDUSTRIA, INNOVACIÓN E INFRAESTRUCTURA">
            <a:extLst>
              <a:ext uri="{FF2B5EF4-FFF2-40B4-BE49-F238E27FC236}">
                <a16:creationId xmlns:a16="http://schemas.microsoft.com/office/drawing/2014/main" id="{3A6BA258-BA46-49D7-E550-7C124CA9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15" y="2002155"/>
            <a:ext cx="3600000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EF22ABB1-DDA5-CFC5-69DE-317C683CBB34}"/>
              </a:ext>
            </a:extLst>
          </p:cNvPr>
          <p:cNvSpPr/>
          <p:nvPr/>
        </p:nvSpPr>
        <p:spPr>
          <a:xfrm>
            <a:off x="5151121" y="3271520"/>
            <a:ext cx="1950720" cy="914397"/>
          </a:xfrm>
          <a:prstGeom prst="rightArrow">
            <a:avLst/>
          </a:prstGeom>
          <a:solidFill>
            <a:srgbClr val="F26A2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450891F-6BB4-A0F4-04FD-33C9E99542CC}"/>
              </a:ext>
            </a:extLst>
          </p:cNvPr>
          <p:cNvSpPr txBox="1"/>
          <p:nvPr/>
        </p:nvSpPr>
        <p:spPr>
          <a:xfrm>
            <a:off x="7589520" y="2266950"/>
            <a:ext cx="3403600" cy="29238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Problema</a:t>
            </a:r>
          </a:p>
          <a:p>
            <a:pPr algn="ctr"/>
            <a:endParaRPr lang="es-ES" sz="23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Falta de accesibilidad a historiales clínicos por entidades sanitarias en todo el territorio nacional e internacional</a:t>
            </a:r>
          </a:p>
        </p:txBody>
      </p:sp>
    </p:spTree>
    <p:extLst>
      <p:ext uri="{BB962C8B-B14F-4D97-AF65-F5344CB8AC3E}">
        <p14:creationId xmlns:p14="http://schemas.microsoft.com/office/powerpoint/2010/main" val="2058873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176D7FB-2B30-8EC5-6590-84FD6C8AB612}"/>
              </a:ext>
            </a:extLst>
          </p:cNvPr>
          <p:cNvSpPr txBox="1"/>
          <p:nvPr/>
        </p:nvSpPr>
        <p:spPr>
          <a:xfrm>
            <a:off x="9662160" y="314960"/>
            <a:ext cx="22656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b="1" dirty="0">
                <a:latin typeface="Verdana" panose="020B0604030504040204" pitchFamily="34" charset="0"/>
                <a:ea typeface="Verdana" panose="020B0604030504040204" pitchFamily="34" charset="0"/>
              </a:rPr>
              <a:t>42Blockers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1713DD3-6281-4E44-7E62-F779166E9238}"/>
              </a:ext>
            </a:extLst>
          </p:cNvPr>
          <p:cNvSpPr txBox="1"/>
          <p:nvPr/>
        </p:nvSpPr>
        <p:spPr>
          <a:xfrm>
            <a:off x="538480" y="314960"/>
            <a:ext cx="94589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 err="1">
                <a:latin typeface="Verdana" panose="020B0604030504040204" pitchFamily="34" charset="0"/>
                <a:ea typeface="Verdana" panose="020B0604030504040204" pitchFamily="34" charset="0"/>
              </a:rPr>
              <a:t>Share&amp;Care</a:t>
            </a:r>
            <a:endParaRPr lang="es-ES" sz="25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61F8F8-C3EE-7056-CF98-8FEDFABD9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437" y="245015"/>
            <a:ext cx="618819" cy="540000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CBADBEB-AFF5-5125-7B76-92A26D9A261B}"/>
              </a:ext>
            </a:extLst>
          </p:cNvPr>
          <p:cNvCxnSpPr/>
          <p:nvPr/>
        </p:nvCxnSpPr>
        <p:spPr>
          <a:xfrm>
            <a:off x="0" y="93472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92FC163-FE98-71EF-F69A-C132BBFE906D}"/>
              </a:ext>
            </a:extLst>
          </p:cNvPr>
          <p:cNvCxnSpPr/>
          <p:nvPr/>
        </p:nvCxnSpPr>
        <p:spPr>
          <a:xfrm>
            <a:off x="0" y="95504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EF22ABB1-DDA5-CFC5-69DE-317C683CBB34}"/>
              </a:ext>
            </a:extLst>
          </p:cNvPr>
          <p:cNvSpPr/>
          <p:nvPr/>
        </p:nvSpPr>
        <p:spPr>
          <a:xfrm>
            <a:off x="5151121" y="3271520"/>
            <a:ext cx="1950720" cy="914397"/>
          </a:xfrm>
          <a:prstGeom prst="rightArrow">
            <a:avLst/>
          </a:prstGeom>
          <a:solidFill>
            <a:srgbClr val="F26A2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450891F-6BB4-A0F4-04FD-33C9E99542CC}"/>
              </a:ext>
            </a:extLst>
          </p:cNvPr>
          <p:cNvSpPr txBox="1"/>
          <p:nvPr/>
        </p:nvSpPr>
        <p:spPr>
          <a:xfrm>
            <a:off x="873760" y="2266950"/>
            <a:ext cx="3403600" cy="29238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Problema</a:t>
            </a:r>
          </a:p>
          <a:p>
            <a:pPr algn="ctr"/>
            <a:endParaRPr lang="es-ES" sz="23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s-ES" sz="2300" dirty="0">
                <a:latin typeface="Verdana" panose="020B0604030504040204" pitchFamily="34" charset="0"/>
                <a:ea typeface="Verdana" panose="020B0604030504040204" pitchFamily="34" charset="0"/>
              </a:rPr>
              <a:t>Falta de accesibilidad a historiales clínicos por entidades sanitarias en todo el territorio nacional e internacional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4864214-9646-A049-0C94-FC25626D69D7}"/>
              </a:ext>
            </a:extLst>
          </p:cNvPr>
          <p:cNvSpPr txBox="1"/>
          <p:nvPr/>
        </p:nvSpPr>
        <p:spPr>
          <a:xfrm>
            <a:off x="7884160" y="2266779"/>
            <a:ext cx="3403600" cy="3277820"/>
          </a:xfrm>
          <a:prstGeom prst="rect">
            <a:avLst/>
          </a:prstGeom>
          <a:solidFill>
            <a:srgbClr val="F26A2E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s-ES" sz="2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Solución</a:t>
            </a:r>
          </a:p>
          <a:p>
            <a:endParaRPr lang="es-ES" sz="23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s-ES" sz="23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Creación de una red distribuida que proporciona la transferencia de información entre diferentes entidades sanitarias</a:t>
            </a:r>
          </a:p>
        </p:txBody>
      </p:sp>
    </p:spTree>
    <p:extLst>
      <p:ext uri="{BB962C8B-B14F-4D97-AF65-F5344CB8AC3E}">
        <p14:creationId xmlns:p14="http://schemas.microsoft.com/office/powerpoint/2010/main" val="174862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176D7FB-2B30-8EC5-6590-84FD6C8AB612}"/>
              </a:ext>
            </a:extLst>
          </p:cNvPr>
          <p:cNvSpPr txBox="1"/>
          <p:nvPr/>
        </p:nvSpPr>
        <p:spPr>
          <a:xfrm>
            <a:off x="9662160" y="314960"/>
            <a:ext cx="22656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b="1" dirty="0">
                <a:latin typeface="Verdana" panose="020B0604030504040204" pitchFamily="34" charset="0"/>
                <a:ea typeface="Verdana" panose="020B0604030504040204" pitchFamily="34" charset="0"/>
              </a:rPr>
              <a:t>42Blockers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1713DD3-6281-4E44-7E62-F779166E9238}"/>
              </a:ext>
            </a:extLst>
          </p:cNvPr>
          <p:cNvSpPr txBox="1"/>
          <p:nvPr/>
        </p:nvSpPr>
        <p:spPr>
          <a:xfrm>
            <a:off x="538480" y="314960"/>
            <a:ext cx="94589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 err="1">
                <a:latin typeface="Verdana" panose="020B0604030504040204" pitchFamily="34" charset="0"/>
                <a:ea typeface="Verdana" panose="020B0604030504040204" pitchFamily="34" charset="0"/>
              </a:rPr>
              <a:t>Share&amp;Care</a:t>
            </a:r>
            <a:endParaRPr lang="es-ES" sz="25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61F8F8-C3EE-7056-CF98-8FEDFABD9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437" y="245015"/>
            <a:ext cx="618819" cy="540000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CBADBEB-AFF5-5125-7B76-92A26D9A261B}"/>
              </a:ext>
            </a:extLst>
          </p:cNvPr>
          <p:cNvCxnSpPr/>
          <p:nvPr/>
        </p:nvCxnSpPr>
        <p:spPr>
          <a:xfrm>
            <a:off x="0" y="93472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92FC163-FE98-71EF-F69A-C132BBFE906D}"/>
              </a:ext>
            </a:extLst>
          </p:cNvPr>
          <p:cNvCxnSpPr/>
          <p:nvPr/>
        </p:nvCxnSpPr>
        <p:spPr>
          <a:xfrm>
            <a:off x="0" y="95504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B4864214-9646-A049-0C94-FC25626D69D7}"/>
              </a:ext>
            </a:extLst>
          </p:cNvPr>
          <p:cNvSpPr txBox="1"/>
          <p:nvPr/>
        </p:nvSpPr>
        <p:spPr>
          <a:xfrm>
            <a:off x="782320" y="1606379"/>
            <a:ext cx="3642677" cy="446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Tecnología</a:t>
            </a:r>
            <a:r>
              <a:rPr lang="es-ES" sz="2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utilizada</a:t>
            </a:r>
            <a:endParaRPr lang="es-ES" sz="2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Flecha: curvada hacia la izquierda 2">
            <a:extLst>
              <a:ext uri="{FF2B5EF4-FFF2-40B4-BE49-F238E27FC236}">
                <a16:creationId xmlns:a16="http://schemas.microsoft.com/office/drawing/2014/main" id="{3332FD60-326C-7A92-6156-76529C706BD6}"/>
              </a:ext>
            </a:extLst>
          </p:cNvPr>
          <p:cNvSpPr/>
          <p:nvPr/>
        </p:nvSpPr>
        <p:spPr>
          <a:xfrm>
            <a:off x="4683760" y="1682578"/>
            <a:ext cx="1117600" cy="3214541"/>
          </a:xfrm>
          <a:prstGeom prst="curvedLeftArrow">
            <a:avLst/>
          </a:prstGeom>
          <a:solidFill>
            <a:srgbClr val="F26A2E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2050" name="Picture 2" descr="Qué es blockchain: la explicación definitiva para la ...">
            <a:extLst>
              <a:ext uri="{FF2B5EF4-FFF2-40B4-BE49-F238E27FC236}">
                <a16:creationId xmlns:a16="http://schemas.microsoft.com/office/drawing/2014/main" id="{010AA300-3287-B4BB-0DAC-944381220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" y="3398519"/>
            <a:ext cx="3677205" cy="2239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21F6580-DCD0-70D4-0C97-9E6DA04200CF}"/>
              </a:ext>
            </a:extLst>
          </p:cNvPr>
          <p:cNvSpPr txBox="1"/>
          <p:nvPr/>
        </p:nvSpPr>
        <p:spPr>
          <a:xfrm>
            <a:off x="6868160" y="1607478"/>
            <a:ext cx="4673600" cy="44935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300" b="1" dirty="0">
                <a:latin typeface="Verdana" panose="020B0604030504040204" pitchFamily="34" charset="0"/>
                <a:ea typeface="Verdana" panose="020B0604030504040204" pitchFamily="34" charset="0"/>
              </a:rPr>
              <a:t>Ventajas</a:t>
            </a:r>
          </a:p>
          <a:p>
            <a:endParaRPr lang="es-ES" sz="23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26A2E"/>
              </a:buClr>
              <a:buFont typeface="Wingdings" panose="05000000000000000000" pitchFamily="2" charset="2"/>
              <a:buChar char="q"/>
            </a:pPr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</a:rPr>
              <a:t>Transacciones seguras y confiables (encriptación)</a:t>
            </a:r>
          </a:p>
          <a:p>
            <a:pPr>
              <a:buClr>
                <a:srgbClr val="F26A2E"/>
              </a:buClr>
            </a:pPr>
            <a:endParaRPr lang="es-E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26A2E"/>
              </a:buClr>
              <a:buFont typeface="Wingdings" panose="05000000000000000000" pitchFamily="2" charset="2"/>
              <a:buChar char="q"/>
            </a:pPr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</a:rPr>
              <a:t>Escalabilidad de la red</a:t>
            </a:r>
          </a:p>
          <a:p>
            <a:pPr>
              <a:buClr>
                <a:srgbClr val="F26A2E"/>
              </a:buClr>
            </a:pPr>
            <a:endParaRPr lang="es-E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26A2E"/>
              </a:buClr>
              <a:buFont typeface="Wingdings" panose="05000000000000000000" pitchFamily="2" charset="2"/>
              <a:buChar char="q"/>
            </a:pPr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</a:rPr>
              <a:t>Integridad de los datos</a:t>
            </a:r>
          </a:p>
          <a:p>
            <a:pPr>
              <a:buClr>
                <a:srgbClr val="F26A2E"/>
              </a:buClr>
            </a:pPr>
            <a:endParaRPr lang="es-E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26A2E"/>
              </a:buClr>
              <a:buFont typeface="Wingdings" panose="05000000000000000000" pitchFamily="2" charset="2"/>
              <a:buChar char="q"/>
            </a:pPr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</a:rPr>
              <a:t>Evita la pérdida de la información</a:t>
            </a:r>
          </a:p>
          <a:p>
            <a:pPr marL="342900" indent="-342900">
              <a:buClr>
                <a:srgbClr val="F26A2E"/>
              </a:buClr>
              <a:buFont typeface="Wingdings" panose="05000000000000000000" pitchFamily="2" charset="2"/>
              <a:buChar char="q"/>
            </a:pPr>
            <a:endParaRPr lang="es-E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26A2E"/>
              </a:buClr>
              <a:buFont typeface="Wingdings" panose="05000000000000000000" pitchFamily="2" charset="2"/>
              <a:buChar char="q"/>
            </a:pPr>
            <a:r>
              <a:rPr lang="es-ES" sz="2000" dirty="0">
                <a:latin typeface="Verdana" panose="020B0604030504040204" pitchFamily="34" charset="0"/>
                <a:ea typeface="Verdana" panose="020B0604030504040204" pitchFamily="34" charset="0"/>
              </a:rPr>
              <a:t>Red sostenible con el medio ambiente</a:t>
            </a:r>
          </a:p>
        </p:txBody>
      </p:sp>
    </p:spTree>
    <p:extLst>
      <p:ext uri="{BB962C8B-B14F-4D97-AF65-F5344CB8AC3E}">
        <p14:creationId xmlns:p14="http://schemas.microsoft.com/office/powerpoint/2010/main" val="915674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176D7FB-2B30-8EC5-6590-84FD6C8AB612}"/>
              </a:ext>
            </a:extLst>
          </p:cNvPr>
          <p:cNvSpPr txBox="1"/>
          <p:nvPr/>
        </p:nvSpPr>
        <p:spPr>
          <a:xfrm>
            <a:off x="9662160" y="314960"/>
            <a:ext cx="22656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b="1" dirty="0">
                <a:latin typeface="Verdana" panose="020B0604030504040204" pitchFamily="34" charset="0"/>
                <a:ea typeface="Verdana" panose="020B0604030504040204" pitchFamily="34" charset="0"/>
              </a:rPr>
              <a:t>42Blockers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1713DD3-6281-4E44-7E62-F779166E9238}"/>
              </a:ext>
            </a:extLst>
          </p:cNvPr>
          <p:cNvSpPr txBox="1"/>
          <p:nvPr/>
        </p:nvSpPr>
        <p:spPr>
          <a:xfrm>
            <a:off x="538480" y="314960"/>
            <a:ext cx="94589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 err="1">
                <a:latin typeface="Verdana" panose="020B0604030504040204" pitchFamily="34" charset="0"/>
                <a:ea typeface="Verdana" panose="020B0604030504040204" pitchFamily="34" charset="0"/>
              </a:rPr>
              <a:t>Share&amp;Care</a:t>
            </a:r>
            <a:endParaRPr lang="es-ES" sz="25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61F8F8-C3EE-7056-CF98-8FEDFABD9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437" y="245015"/>
            <a:ext cx="618819" cy="540000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CBADBEB-AFF5-5125-7B76-92A26D9A261B}"/>
              </a:ext>
            </a:extLst>
          </p:cNvPr>
          <p:cNvCxnSpPr/>
          <p:nvPr/>
        </p:nvCxnSpPr>
        <p:spPr>
          <a:xfrm>
            <a:off x="0" y="93472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92FC163-FE98-71EF-F69A-C132BBFE906D}"/>
              </a:ext>
            </a:extLst>
          </p:cNvPr>
          <p:cNvCxnSpPr/>
          <p:nvPr/>
        </p:nvCxnSpPr>
        <p:spPr>
          <a:xfrm>
            <a:off x="0" y="95504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Vídeo 7" title="Medalla de oro del número uno">
            <a:hlinkClick r:id="" action="ppaction://media"/>
            <a:extLst>
              <a:ext uri="{FF2B5EF4-FFF2-40B4-BE49-F238E27FC236}">
                <a16:creationId xmlns:a16="http://schemas.microsoft.com/office/drawing/2014/main" id="{A70F8D53-36B8-AE32-357A-5655451B74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4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176D7FB-2B30-8EC5-6590-84FD6C8AB612}"/>
              </a:ext>
            </a:extLst>
          </p:cNvPr>
          <p:cNvSpPr txBox="1"/>
          <p:nvPr/>
        </p:nvSpPr>
        <p:spPr>
          <a:xfrm>
            <a:off x="5069840" y="314960"/>
            <a:ext cx="22656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b="1" dirty="0">
                <a:latin typeface="Verdana" panose="020B0604030504040204" pitchFamily="34" charset="0"/>
                <a:ea typeface="Verdana" panose="020B0604030504040204" pitchFamily="34" charset="0"/>
              </a:rPr>
              <a:t>42Blockers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61F8F8-C3EE-7056-CF98-8FEDFABD9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117" y="245015"/>
            <a:ext cx="618819" cy="540000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CBADBEB-AFF5-5125-7B76-92A26D9A261B}"/>
              </a:ext>
            </a:extLst>
          </p:cNvPr>
          <p:cNvCxnSpPr/>
          <p:nvPr/>
        </p:nvCxnSpPr>
        <p:spPr>
          <a:xfrm>
            <a:off x="0" y="93472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92FC163-FE98-71EF-F69A-C132BBFE906D}"/>
              </a:ext>
            </a:extLst>
          </p:cNvPr>
          <p:cNvCxnSpPr/>
          <p:nvPr/>
        </p:nvCxnSpPr>
        <p:spPr>
          <a:xfrm>
            <a:off x="0" y="95504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Imagen 12" descr="Un niño acostado en una cama con un grupo de personas&#10;&#10;Descripción generada automáticamente con confianza baja">
            <a:extLst>
              <a:ext uri="{FF2B5EF4-FFF2-40B4-BE49-F238E27FC236}">
                <a16:creationId xmlns:a16="http://schemas.microsoft.com/office/drawing/2014/main" id="{3D70A6E8-534B-BA5D-91EF-17ED94109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344963" y="571529"/>
            <a:ext cx="5055384" cy="6722537"/>
          </a:xfrm>
          <a:prstGeom prst="rect">
            <a:avLst/>
          </a:prstGeom>
        </p:spPr>
      </p:pic>
      <p:pic>
        <p:nvPicPr>
          <p:cNvPr id="15" name="Imagen 1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E290EF15-70CF-5F17-B1AD-24DA86C64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26527" y="3258000"/>
            <a:ext cx="3333586" cy="3600000"/>
          </a:xfrm>
          <a:prstGeom prst="rect">
            <a:avLst/>
          </a:prstGeom>
        </p:spPr>
      </p:pic>
      <p:sp>
        <p:nvSpPr>
          <p:cNvPr id="17" name="Bocadillo nube: nube 16">
            <a:extLst>
              <a:ext uri="{FF2B5EF4-FFF2-40B4-BE49-F238E27FC236}">
                <a16:creationId xmlns:a16="http://schemas.microsoft.com/office/drawing/2014/main" id="{5FBE9772-3E4C-4EB9-E96D-20C48271462C}"/>
              </a:ext>
            </a:extLst>
          </p:cNvPr>
          <p:cNvSpPr/>
          <p:nvPr/>
        </p:nvSpPr>
        <p:spPr>
          <a:xfrm>
            <a:off x="8544560" y="1434208"/>
            <a:ext cx="3241040" cy="1803472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¡MUCHAS GRACIAS!</a:t>
            </a:r>
          </a:p>
        </p:txBody>
      </p:sp>
    </p:spTree>
    <p:extLst>
      <p:ext uri="{BB962C8B-B14F-4D97-AF65-F5344CB8AC3E}">
        <p14:creationId xmlns:p14="http://schemas.microsoft.com/office/powerpoint/2010/main" val="6224632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101</Words>
  <Application>Microsoft Office PowerPoint</Application>
  <PresentationFormat>Panorámica</PresentationFormat>
  <Paragraphs>31</Paragraphs>
  <Slides>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Verdana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Quiroga</dc:creator>
  <cp:lastModifiedBy>Victor Quiroga</cp:lastModifiedBy>
  <cp:revision>1</cp:revision>
  <dcterms:created xsi:type="dcterms:W3CDTF">2022-10-22T07:16:07Z</dcterms:created>
  <dcterms:modified xsi:type="dcterms:W3CDTF">2022-10-22T09:30:37Z</dcterms:modified>
</cp:coreProperties>
</file>